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259" r:id="rId3"/>
    <p:sldId id="261" r:id="rId4"/>
    <p:sldId id="262" r:id="rId5"/>
    <p:sldId id="277" r:id="rId6"/>
    <p:sldId id="278" r:id="rId7"/>
    <p:sldId id="304" r:id="rId8"/>
    <p:sldId id="303" r:id="rId9"/>
    <p:sldId id="279" r:id="rId10"/>
    <p:sldId id="280" r:id="rId11"/>
    <p:sldId id="281" r:id="rId12"/>
    <p:sldId id="282" r:id="rId13"/>
    <p:sldId id="283" r:id="rId14"/>
    <p:sldId id="284" r:id="rId15"/>
    <p:sldId id="286" r:id="rId16"/>
    <p:sldId id="285" r:id="rId17"/>
    <p:sldId id="288" r:id="rId18"/>
    <p:sldId id="289" r:id="rId19"/>
    <p:sldId id="290" r:id="rId20"/>
    <p:sldId id="287" r:id="rId21"/>
    <p:sldId id="301" r:id="rId22"/>
    <p:sldId id="298" r:id="rId23"/>
    <p:sldId id="302" r:id="rId24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DDDD"/>
    <a:srgbClr val="FF3300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20" autoAdjust="0"/>
  </p:normalViewPr>
  <p:slideViewPr>
    <p:cSldViewPr>
      <p:cViewPr varScale="1">
        <p:scale>
          <a:sx n="113" d="100"/>
          <a:sy n="113" d="100"/>
        </p:scale>
        <p:origin x="-169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CYFS%20grants\ITEST%20-%20barker\Presentations-papers\ed%20media%20hawaii\charts%20ed%20medi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CYFS%20grants\ITEST%20-%20barker\Presentations-papers\ed%20media%20hawaii\charts%20ed%20media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CYFS%20grants\ITEST%20-%20barker\Presentations-papers\ed%20media%20hawaii\charts%20ed%20media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90479650529119"/>
          <c:y val="0.11747422592716746"/>
          <c:w val="0.84487724857563562"/>
          <c:h val="0.81627998284563952"/>
        </c:manualLayout>
      </c:layout>
      <c:lineChart>
        <c:grouping val="standard"/>
        <c:ser>
          <c:idx val="0"/>
          <c:order val="0"/>
          <c:tx>
            <c:strRef>
              <c:f>Sheet1!$A$3:$B$3</c:f>
              <c:strCache>
                <c:ptCount val="1"/>
                <c:pt idx="0">
                  <c:v>Male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Sheet1!$C$3:$D$3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4.42</c:v>
                </c:pt>
              </c:numCache>
            </c:numRef>
          </c:val>
        </c:ser>
        <c:ser>
          <c:idx val="1"/>
          <c:order val="1"/>
          <c:tx>
            <c:strRef>
              <c:f>Sheet1!$A$4:$B$4</c:f>
              <c:strCache>
                <c:ptCount val="1"/>
                <c:pt idx="0">
                  <c:v>Female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square"/>
            <c:size val="9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Sheet1!$C$2:$D$2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Sheet1!$C$4:$D$4</c:f>
              <c:numCache>
                <c:formatCode>General</c:formatCode>
                <c:ptCount val="2"/>
                <c:pt idx="0">
                  <c:v>4.1099999999999985</c:v>
                </c:pt>
                <c:pt idx="1">
                  <c:v>4.4000000000000004</c:v>
                </c:pt>
              </c:numCache>
            </c:numRef>
          </c:val>
        </c:ser>
        <c:marker val="1"/>
        <c:axId val="36680064"/>
        <c:axId val="36681984"/>
      </c:lineChart>
      <c:catAx>
        <c:axId val="3668006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681984"/>
        <c:crosses val="autoZero"/>
        <c:auto val="1"/>
        <c:lblAlgn val="ctr"/>
        <c:lblOffset val="100"/>
        <c:tickLblSkip val="1"/>
        <c:tickMarkSkip val="1"/>
      </c:catAx>
      <c:valAx>
        <c:axId val="36681984"/>
        <c:scaling>
          <c:orientation val="minMax"/>
          <c:max val="4.5"/>
          <c:min val="3.9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680064"/>
        <c:crosses val="autoZero"/>
        <c:crossBetween val="between"/>
        <c:majorUnit val="0.1"/>
        <c:minorUnit val="5.0000000000000058E-2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044187311951858"/>
          <c:y val="0.71300441611465293"/>
          <c:w val="0.23461158056462467"/>
          <c:h val="0.17897783610382048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02933456847308"/>
          <c:y val="0.10065660542432199"/>
          <c:w val="0.84542488806546245"/>
          <c:h val="0.83376465441819914"/>
        </c:manualLayout>
      </c:layout>
      <c:lineChart>
        <c:grouping val="standard"/>
        <c:ser>
          <c:idx val="0"/>
          <c:order val="0"/>
          <c:tx>
            <c:strRef>
              <c:f>Sheet1!$A$30:$B$30</c:f>
              <c:strCache>
                <c:ptCount val="1"/>
                <c:pt idx="0">
                  <c:v>Male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Sheet1!$C$29:$D$29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Sheet1!$C$30:$D$30</c:f>
              <c:numCache>
                <c:formatCode>General</c:formatCode>
                <c:ptCount val="2"/>
                <c:pt idx="0">
                  <c:v>3.98</c:v>
                </c:pt>
                <c:pt idx="1">
                  <c:v>4.05</c:v>
                </c:pt>
              </c:numCache>
            </c:numRef>
          </c:val>
        </c:ser>
        <c:ser>
          <c:idx val="1"/>
          <c:order val="1"/>
          <c:tx>
            <c:strRef>
              <c:f>Sheet1!$A$31:$B$31</c:f>
              <c:strCache>
                <c:ptCount val="1"/>
                <c:pt idx="0">
                  <c:v>Female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Sheet1!$C$29:$D$29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Sheet1!$C$31:$D$31</c:f>
              <c:numCache>
                <c:formatCode>General</c:formatCode>
                <c:ptCount val="2"/>
                <c:pt idx="0">
                  <c:v>4.41</c:v>
                </c:pt>
                <c:pt idx="1">
                  <c:v>4.1599999999999975</c:v>
                </c:pt>
              </c:numCache>
            </c:numRef>
          </c:val>
        </c:ser>
        <c:marker val="1"/>
        <c:axId val="36710272"/>
        <c:axId val="36720640"/>
      </c:lineChart>
      <c:catAx>
        <c:axId val="3671027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720640"/>
        <c:crosses val="autoZero"/>
        <c:auto val="1"/>
        <c:lblAlgn val="ctr"/>
        <c:lblOffset val="100"/>
        <c:tickLblSkip val="1"/>
        <c:tickMarkSkip val="1"/>
      </c:catAx>
      <c:valAx>
        <c:axId val="36720640"/>
        <c:scaling>
          <c:orientation val="minMax"/>
          <c:min val="3.9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710272"/>
        <c:crosses val="autoZero"/>
        <c:crossBetween val="between"/>
        <c:minorUnit val="0.0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7396711440481721"/>
          <c:y val="0.53196959755030671"/>
          <c:w val="0.234528060311578"/>
          <c:h val="0.14181818181818212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9.2060819983708936E-2"/>
          <c:y val="9.0858111019704632E-2"/>
          <c:w val="0.8286665459920951"/>
          <c:h val="0.80796666274924556"/>
        </c:manualLayout>
      </c:layout>
      <c:lineChart>
        <c:grouping val="standard"/>
        <c:ser>
          <c:idx val="0"/>
          <c:order val="0"/>
          <c:tx>
            <c:strRef>
              <c:f>Sheet1!$A$44:$B$44</c:f>
              <c:strCache>
                <c:ptCount val="1"/>
                <c:pt idx="0">
                  <c:v>Male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strRef>
              <c:f>Sheet1!$C$43:$D$43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Sheet1!$C$44:$D$44</c:f>
              <c:numCache>
                <c:formatCode>General</c:formatCode>
                <c:ptCount val="2"/>
                <c:pt idx="0">
                  <c:v>4.09</c:v>
                </c:pt>
                <c:pt idx="1">
                  <c:v>4.03</c:v>
                </c:pt>
              </c:numCache>
            </c:numRef>
          </c:val>
        </c:ser>
        <c:ser>
          <c:idx val="1"/>
          <c:order val="1"/>
          <c:tx>
            <c:strRef>
              <c:f>Sheet1!$A$45:$B$45</c:f>
              <c:strCache>
                <c:ptCount val="1"/>
                <c:pt idx="0">
                  <c:v>Female</c:v>
                </c:pt>
              </c:strCache>
            </c:strRef>
          </c:tx>
          <c:spPr>
            <a:ln w="25400">
              <a:solidFill>
                <a:srgbClr val="FF00FF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Sheet1!$C$43:$D$43</c:f>
              <c:strCache>
                <c:ptCount val="2"/>
                <c:pt idx="0">
                  <c:v>Pre</c:v>
                </c:pt>
                <c:pt idx="1">
                  <c:v>Post</c:v>
                </c:pt>
              </c:strCache>
            </c:strRef>
          </c:cat>
          <c:val>
            <c:numRef>
              <c:f>Sheet1!$C$45:$D$45</c:f>
              <c:numCache>
                <c:formatCode>General</c:formatCode>
                <c:ptCount val="2"/>
                <c:pt idx="0">
                  <c:v>4.1599999999999975</c:v>
                </c:pt>
                <c:pt idx="1">
                  <c:v>4.3499999999999996</c:v>
                </c:pt>
              </c:numCache>
            </c:numRef>
          </c:val>
        </c:ser>
        <c:marker val="1"/>
        <c:axId val="36728192"/>
        <c:axId val="36771328"/>
      </c:lineChart>
      <c:catAx>
        <c:axId val="367281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771328"/>
        <c:crosses val="autoZero"/>
        <c:auto val="1"/>
        <c:lblAlgn val="ctr"/>
        <c:lblOffset val="100"/>
        <c:tickLblSkip val="1"/>
        <c:tickMarkSkip val="1"/>
      </c:catAx>
      <c:valAx>
        <c:axId val="36771328"/>
        <c:scaling>
          <c:orientation val="minMax"/>
          <c:max val="4.5"/>
          <c:min val="3.9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2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36728192"/>
        <c:crosses val="autoZero"/>
        <c:crossBetween val="between"/>
        <c:minorUnit val="0.05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470259752013757"/>
          <c:y val="0.7453837113644376"/>
          <c:w val="0.19344262295081968"/>
          <c:h val="0.13366368943303639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4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0.21176</cdr:x>
      <cdr:y>0.01667</cdr:y>
    </cdr:from>
    <cdr:to>
      <cdr:x>0.85882</cdr:x>
      <cdr:y>0.11667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71600" y="76200"/>
          <a:ext cx="4191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Teamwork</a:t>
          </a:r>
          <a:r>
            <a:rPr lang="en-US" sz="1800" dirty="0" smtClean="0"/>
            <a:t> (significant interaction)</a:t>
          </a:r>
          <a:endParaRPr lang="en-US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0.08046</cdr:x>
      <cdr:y>0.01493</cdr:y>
    </cdr:from>
    <cdr:to>
      <cdr:x>0.90805</cdr:x>
      <cdr:y>0.10583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33400" y="76200"/>
          <a:ext cx="5486400" cy="464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 smtClean="0"/>
            <a:t>GPS/GIS Task Value </a:t>
          </a:r>
          <a:r>
            <a:rPr lang="en-US" sz="1800" dirty="0" smtClean="0"/>
            <a:t>(nonsignificant interaction) </a:t>
          </a:r>
          <a:endParaRPr lang="en-US" sz="18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3155CC4C-8C9F-430F-8096-81EF21F8D2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pPr>
              <a:defRPr/>
            </a:pPr>
            <a:fld id="{ED1666C0-D97E-40AD-8E4D-9B07594740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00BF40-EB9E-46E8-A867-65E6CC3E407B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7" tIns="46589" rIns="93177" bIns="46589" anchor="b"/>
          <a:lstStyle/>
          <a:p>
            <a:pPr algn="r" defTabSz="931863" eaLnBrk="0" hangingPunct="0"/>
            <a:fld id="{F02CEC26-5A43-4DB9-BE93-3DE081629D23}" type="slidenum">
              <a:rPr lang="en-US" sz="1200">
                <a:ea typeface="ＭＳ Ｐゴシック"/>
                <a:cs typeface="ＭＳ Ｐゴシック"/>
              </a:rPr>
              <a:pPr algn="r" defTabSz="931863" eaLnBrk="0" hangingPunct="0"/>
              <a:t>1</a:t>
            </a:fld>
            <a:endParaRPr lang="en-US" sz="1200">
              <a:ea typeface="ＭＳ Ｐゴシック"/>
              <a:cs typeface="ＭＳ Ｐゴシック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9E439-F48E-4162-A455-5224E4B403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7D7E09-C604-47CD-8FA3-330356D44F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C8298-43EB-4501-92B1-2D8B4B8C56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45F2C-95A7-4F29-AED2-8BE44679E7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58FA0-75AC-4F5E-A817-9F7A1DC85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83655C-E2E1-4A42-9DF5-3663BBBC63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CB713-90DD-4EA1-933C-821BC45C1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CD9D6-93A3-477B-9530-7322C07820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F34C5-2519-4F57-A028-1A62FB5D3C8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93F51-361B-48BE-A225-8E9A178CB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F89B7F-6A0A-497E-8297-4D5C0BB426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70D847-184F-4E0A-9A59-12B888EFE7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800100"/>
            <a:ext cx="7772400" cy="1143000"/>
          </a:xfrm>
        </p:spPr>
        <p:txBody>
          <a:bodyPr anchor="t"/>
          <a:lstStyle/>
          <a:p>
            <a:pPr eaLnBrk="1" hangingPunct="1"/>
            <a:endParaRPr lang="en-US" smtClean="0">
              <a:solidFill>
                <a:schemeClr val="bg1"/>
              </a:solidFill>
            </a:endParaRPr>
          </a:p>
        </p:txBody>
      </p:sp>
      <p:pic>
        <p:nvPicPr>
          <p:cNvPr id="15362" name="Picture 5" descr="ncfrcyfsheader"/>
          <p:cNvPicPr>
            <a:picLocks noChangeAspect="1" noChangeArrowheads="1"/>
          </p:cNvPicPr>
          <p:nvPr/>
        </p:nvPicPr>
        <p:blipFill>
          <a:blip r:embed="rId3"/>
          <a:srcRect l="16924" r="27692"/>
          <a:stretch>
            <a:fillRect/>
          </a:stretch>
        </p:blipFill>
        <p:spPr bwMode="auto">
          <a:xfrm>
            <a:off x="304800" y="5638800"/>
            <a:ext cx="24384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4H SET Logo_2_5colo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5715000"/>
            <a:ext cx="19431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images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67400" y="5410200"/>
            <a:ext cx="86677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365" name="Group 6"/>
          <p:cNvGrpSpPr>
            <a:grpSpLocks/>
          </p:cNvGrpSpPr>
          <p:nvPr/>
        </p:nvGrpSpPr>
        <p:grpSpPr bwMode="auto">
          <a:xfrm>
            <a:off x="0" y="2057400"/>
            <a:ext cx="9186863" cy="2286000"/>
            <a:chOff x="0" y="1536"/>
            <a:chExt cx="5787" cy="1440"/>
          </a:xfrm>
        </p:grpSpPr>
        <p:pic>
          <p:nvPicPr>
            <p:cNvPr id="7" name="Picture 4" descr="IMG_2724-b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208" y="1536"/>
              <a:ext cx="1092" cy="1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 descr="up-balloon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264" y="1536"/>
              <a:ext cx="1025" cy="1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3" descr="a_little_help.jpg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272" y="1536"/>
              <a:ext cx="1515" cy="1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3" descr="math-2b.jpg"/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152" y="1536"/>
              <a:ext cx="1065" cy="1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4" descr="2boys-bot-GI.jpg"/>
            <p:cNvPicPr>
              <a:picLocks noChangeAspect="1"/>
            </p:cNvPicPr>
            <p:nvPr/>
          </p:nvPicPr>
          <p:blipFill>
            <a:blip r:embed="rId10"/>
            <a:srcRect l="17143" r="8571"/>
            <a:stretch>
              <a:fillRect/>
            </a:stretch>
          </p:blipFill>
          <p:spPr bwMode="auto">
            <a:xfrm>
              <a:off x="0" y="1536"/>
              <a:ext cx="1248" cy="14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5366" name="Rectangle 16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Line 17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8" name="Rectangle 18"/>
          <p:cNvSpPr>
            <a:spLocks noChangeArrowheads="1"/>
          </p:cNvSpPr>
          <p:nvPr/>
        </p:nvSpPr>
        <p:spPr bwMode="auto">
          <a:xfrm>
            <a:off x="0" y="381000"/>
            <a:ext cx="9144000" cy="1447800"/>
          </a:xfrm>
          <a:prstGeom prst="rect">
            <a:avLst/>
          </a:prstGeom>
          <a:solidFill>
            <a:srgbClr val="DDDDDD"/>
          </a:solidFill>
          <a:ln w="9525">
            <a:solidFill>
              <a:srgbClr val="DDDDDD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9" name="Text Box 19"/>
          <p:cNvSpPr txBox="1">
            <a:spLocks noChangeArrowheads="1"/>
          </p:cNvSpPr>
          <p:nvPr/>
        </p:nvSpPr>
        <p:spPr bwMode="auto">
          <a:xfrm>
            <a:off x="914400" y="381000"/>
            <a:ext cx="76962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latin typeface="Verdana" pitchFamily="34" charset="0"/>
              </a:rPr>
              <a:t>Measuring the Impact of Robotics and GIS/GPS on Youth STEM Attitudes</a:t>
            </a:r>
          </a:p>
        </p:txBody>
      </p:sp>
      <p:sp>
        <p:nvSpPr>
          <p:cNvPr id="15370" name="Line 20"/>
          <p:cNvSpPr>
            <a:spLocks noChangeShapeType="1"/>
          </p:cNvSpPr>
          <p:nvPr/>
        </p:nvSpPr>
        <p:spPr bwMode="auto">
          <a:xfrm>
            <a:off x="0" y="3048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71" name="Line 21"/>
          <p:cNvSpPr>
            <a:spLocks noChangeShapeType="1"/>
          </p:cNvSpPr>
          <p:nvPr/>
        </p:nvSpPr>
        <p:spPr bwMode="auto">
          <a:xfrm>
            <a:off x="0" y="19812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5372" name="Picture 22" descr="UNL125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2800" y="5715000"/>
            <a:ext cx="14478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3" name="Text Box 24"/>
          <p:cNvSpPr txBox="1">
            <a:spLocks noChangeArrowheads="1"/>
          </p:cNvSpPr>
          <p:nvPr/>
        </p:nvSpPr>
        <p:spPr bwMode="auto">
          <a:xfrm>
            <a:off x="0" y="4419600"/>
            <a:ext cx="9144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/>
              <a:t>Gwen Nugent, Bradley Barker, </a:t>
            </a:r>
          </a:p>
          <a:p>
            <a:pPr algn="ctr"/>
            <a:r>
              <a:rPr lang="en-US" sz="2800" b="1"/>
              <a:t>Michael Toland, Neal Grandgenett, Slava Adumchuk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Confirmatory Factor Analysis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CFA model examined item loadings and fit statistics</a:t>
            </a:r>
          </a:p>
          <a:p>
            <a:pPr lvl="1" eaLnBrk="1" hangingPunct="1"/>
            <a:r>
              <a:rPr lang="en-US" smtClean="0"/>
              <a:t>Fit indices:  Chi-square test, standardized root mean squared residual, root mean square of estimation, comparative fit index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605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CFA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371600"/>
          <a:ext cx="8229600" cy="4144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286000"/>
                <a:gridCol w="914400"/>
                <a:gridCol w="1219200"/>
                <a:gridCol w="838200"/>
                <a:gridCol w="838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Chi-square (df)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SRMR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RMSEA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CFI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Motivation: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Task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161.2 (59), p &lt;  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.048**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.061*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.942*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Science/</a:t>
                      </a:r>
                    </a:p>
                    <a:p>
                      <a:pPr lvl="1">
                        <a:buFont typeface="Arial" pitchFamily="34" charset="0"/>
                        <a:buNone/>
                      </a:pPr>
                      <a:r>
                        <a:rPr lang="en-US" baseline="0" dirty="0" smtClean="0"/>
                        <a:t>  </a:t>
                      </a:r>
                      <a:r>
                        <a:rPr lang="en-US" dirty="0" smtClean="0"/>
                        <a:t>  Math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GPS/GIS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Robotics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Self</a:t>
                      </a:r>
                      <a:r>
                        <a:rPr lang="en-US" baseline="0" dirty="0" smtClean="0"/>
                        <a:t>-efficacy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Learning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85.93 (41), p &lt;</a:t>
                      </a:r>
                      <a:r>
                        <a:rPr lang="en-US" baseline="0" dirty="0" smtClean="0"/>
                        <a:t> 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.053**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.048**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.951**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 Problem                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1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  Teamwork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698" name="TextBox 4"/>
          <p:cNvSpPr txBox="1">
            <a:spLocks noChangeArrowheads="1"/>
          </p:cNvSpPr>
          <p:nvPr/>
        </p:nvSpPr>
        <p:spPr bwMode="auto">
          <a:xfrm>
            <a:off x="457200" y="5791200"/>
            <a:ext cx="739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**Meets acceptable fit criteria   * Close to acceptable fit criteria </a:t>
            </a:r>
          </a:p>
        </p:txBody>
      </p:sp>
      <p:sp>
        <p:nvSpPr>
          <p:cNvPr id="26699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0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701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2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Revisions to Instrument</a:t>
            </a:r>
          </a:p>
        </p:txBody>
      </p:sp>
      <p:sp>
        <p:nvSpPr>
          <p:cNvPr id="27650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Concern that some scales within motivation construct were under identified  </a:t>
            </a:r>
          </a:p>
          <a:p>
            <a:pPr lvl="1" eaLnBrk="1" hangingPunct="1"/>
            <a:r>
              <a:rPr lang="en-US" smtClean="0"/>
              <a:t>Low </a:t>
            </a:r>
            <a:r>
              <a:rPr lang="el-GR" smtClean="0"/>
              <a:t>α</a:t>
            </a:r>
            <a:r>
              <a:rPr lang="en-US" smtClean="0"/>
              <a:t> on science/math task value led to splitting into two separate scales </a:t>
            </a:r>
          </a:p>
          <a:p>
            <a:pPr lvl="1" eaLnBrk="1" hangingPunct="1"/>
            <a:r>
              <a:rPr lang="en-US" smtClean="0"/>
              <a:t>Task value items revised to use parallel language to probe “importance” and “liking”</a:t>
            </a:r>
          </a:p>
          <a:p>
            <a:pPr lvl="1" eaLnBrk="1" hangingPunct="1"/>
            <a:r>
              <a:rPr lang="en-US" smtClean="0"/>
              <a:t>Self-efficacy scale was split into two scales for robotics and GPS/GIS</a:t>
            </a:r>
          </a:p>
          <a:p>
            <a:pPr eaLnBrk="1" hangingPunct="1"/>
            <a:r>
              <a:rPr lang="en-US" smtClean="0"/>
              <a:t>Final instrument contains 33 items, 8 scales, with 4 to 5 items per scale </a:t>
            </a:r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Results from Use of </a:t>
            </a:r>
            <a:br>
              <a:rPr lang="en-US" smtClean="0"/>
            </a:br>
            <a:r>
              <a:rPr lang="en-US" smtClean="0"/>
              <a:t>New Instrument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Summer 2008 camps</a:t>
            </a:r>
          </a:p>
          <a:p>
            <a:pPr lvl="1" eaLnBrk="1" hangingPunct="1"/>
            <a:r>
              <a:rPr lang="en-US" smtClean="0"/>
              <a:t>147 youth in six camps</a:t>
            </a:r>
          </a:p>
          <a:p>
            <a:pPr lvl="1" eaLnBrk="1" hangingPunct="1"/>
            <a:r>
              <a:rPr lang="en-US" smtClean="0"/>
              <a:t>112 males and 35 females</a:t>
            </a:r>
          </a:p>
          <a:p>
            <a:pPr lvl="1" eaLnBrk="1" hangingPunct="1"/>
            <a:r>
              <a:rPr lang="en-US" smtClean="0"/>
              <a:t>75% Caucasian</a:t>
            </a:r>
          </a:p>
          <a:p>
            <a:pPr lvl="1" eaLnBrk="1" hangingPunct="1"/>
            <a:r>
              <a:rPr lang="en-US" smtClean="0"/>
              <a:t>Mean age 12.28 years</a:t>
            </a:r>
          </a:p>
          <a:p>
            <a:pPr eaLnBrk="1" hangingPunct="1"/>
            <a:r>
              <a:rPr lang="en-US" smtClean="0"/>
              <a:t>Dependent t-tests run for pre to post total and scale scores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7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Results:  Motivation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7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/>
                <a:gridCol w="12954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 (pre)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 (post)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t(df)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p-value</a:t>
                      </a:r>
                    </a:p>
                    <a:p>
                      <a:r>
                        <a:rPr lang="en-US" dirty="0" smtClean="0"/>
                        <a:t>(one tail)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Motivation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r>
                        <a:rPr lang="en-US" baseline="0" dirty="0" smtClean="0"/>
                        <a:t>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Science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4.15 (133)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r>
                        <a:rPr lang="en-US" baseline="0" dirty="0" smtClean="0"/>
                        <a:t> &lt; 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2.06 (133)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&lt; 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</a:t>
                      </a:r>
                      <a:r>
                        <a:rPr lang="en-US" baseline="0" dirty="0" smtClean="0"/>
                        <a:t> Robotics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4.41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1.65 (133)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= .05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GPS/GIS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.02 (133)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= .49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Self-efficacy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Robotics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7.31(129)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&lt; 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.64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 GPS/GIS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5.84 (129)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 &lt; 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.72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9777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8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7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80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Results: Motivation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Youth increased their </a:t>
            </a:r>
          </a:p>
          <a:p>
            <a:pPr eaLnBrk="1" hangingPunct="1">
              <a:buFontTx/>
              <a:buNone/>
            </a:pPr>
            <a:r>
              <a:rPr lang="en-US" smtClean="0"/>
              <a:t>    perceived value of math, </a:t>
            </a:r>
          </a:p>
          <a:p>
            <a:pPr eaLnBrk="1" hangingPunct="1">
              <a:buFontTx/>
              <a:buNone/>
            </a:pPr>
            <a:r>
              <a:rPr lang="en-US" smtClean="0"/>
              <a:t>    science, and robotics.</a:t>
            </a:r>
          </a:p>
          <a:p>
            <a:pPr eaLnBrk="1" hangingPunct="1"/>
            <a:r>
              <a:rPr lang="en-US" smtClean="0"/>
              <a:t>Perceived value of </a:t>
            </a:r>
          </a:p>
          <a:p>
            <a:pPr eaLnBrk="1" hangingPunct="1">
              <a:buFontTx/>
              <a:buNone/>
            </a:pPr>
            <a:r>
              <a:rPr lang="en-US" smtClean="0"/>
              <a:t>   GPS/GIS did </a:t>
            </a:r>
            <a:r>
              <a:rPr lang="en-US" u="sng" smtClean="0"/>
              <a:t>not</a:t>
            </a:r>
            <a:r>
              <a:rPr lang="en-US" smtClean="0"/>
              <a:t> increase, </a:t>
            </a:r>
          </a:p>
          <a:p>
            <a:pPr eaLnBrk="1" hangingPunct="1">
              <a:buFontTx/>
              <a:buNone/>
            </a:pPr>
            <a:r>
              <a:rPr lang="en-US" smtClean="0"/>
              <a:t>    but their confidence in </a:t>
            </a:r>
          </a:p>
          <a:p>
            <a:pPr eaLnBrk="1" hangingPunct="1">
              <a:buFontTx/>
              <a:buNone/>
            </a:pPr>
            <a:r>
              <a:rPr lang="en-US" smtClean="0"/>
              <a:t>    using GPS/GIS did. </a:t>
            </a:r>
          </a:p>
          <a:p>
            <a:pPr eaLnBrk="1" hangingPunct="1"/>
            <a:r>
              <a:rPr lang="en-US" smtClean="0"/>
              <a:t>Confidence in robotics skills</a:t>
            </a:r>
          </a:p>
          <a:p>
            <a:pPr eaLnBrk="1" hangingPunct="1">
              <a:buFontTx/>
              <a:buNone/>
            </a:pPr>
            <a:r>
              <a:rPr lang="en-US" smtClean="0"/>
              <a:t>    increased.</a:t>
            </a:r>
          </a:p>
        </p:txBody>
      </p:sp>
      <p:sp>
        <p:nvSpPr>
          <p:cNvPr id="30723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7" name="Picture 8" descr="GI Camp-097.jpg"/>
          <p:cNvPicPr>
            <a:picLocks noChangeAspect="1"/>
          </p:cNvPicPr>
          <p:nvPr/>
        </p:nvPicPr>
        <p:blipFill>
          <a:blip r:embed="rId2"/>
          <a:srcRect l="5263" t="3510" r="5263" b="7018"/>
          <a:stretch>
            <a:fillRect/>
          </a:stretch>
        </p:blipFill>
        <p:spPr bwMode="auto">
          <a:xfrm>
            <a:off x="6096000" y="1828800"/>
            <a:ext cx="2590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Results:  Learning Strategies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032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  <a:gridCol w="10668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Measure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 (pre)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 (post)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t(df)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p-value</a:t>
                      </a:r>
                    </a:p>
                    <a:p>
                      <a:r>
                        <a:rPr lang="en-US" dirty="0" smtClean="0"/>
                        <a:t>(one tail)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Learning</a:t>
                      </a:r>
                      <a:r>
                        <a:rPr lang="en-US" b="1" baseline="0" dirty="0" smtClean="0"/>
                        <a:t> Strategies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Problem           Approach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2.41(133)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p&lt; .01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   Teamwork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.13 (129)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p= .448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Total Attitude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147.52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155.91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5.09(133)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p&lt; .001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1797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8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800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Results: Learning Strategies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Students increased in their problem solving skills</a:t>
            </a:r>
          </a:p>
          <a:p>
            <a:pPr eaLnBrk="1" hangingPunct="1"/>
            <a:r>
              <a:rPr lang="en-US" smtClean="0"/>
              <a:t>Teamwork skills did not increase, leading to follow-up gender analyses</a:t>
            </a:r>
          </a:p>
          <a:p>
            <a:pPr marL="342900" lvl="1" indent="-342900" eaLnBrk="1" hangingPunct="1">
              <a:buFontTx/>
              <a:buChar char="•"/>
            </a:pPr>
            <a:r>
              <a:rPr lang="en-US" sz="3200" smtClean="0"/>
              <a:t>Follow-up analysis used split plot design with time (pre-post) as within subject variable and gender as between subject variable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Results by Gender</a:t>
            </a:r>
            <a:br>
              <a:rPr lang="en-US" smtClean="0"/>
            </a:br>
            <a:endParaRPr lang="en-US" sz="360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47800" y="1219200"/>
          <a:ext cx="62484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2286000" y="1295400"/>
            <a:ext cx="495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Robotics Task Value </a:t>
            </a:r>
            <a:r>
              <a:rPr lang="en-US"/>
              <a:t>(significant interaction)</a:t>
            </a:r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799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Results by Gender</a:t>
            </a:r>
            <a:br>
              <a:rPr lang="en-US" smtClean="0"/>
            </a:br>
            <a:endParaRPr lang="en-US" sz="3600" smtClean="0"/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95400" y="1295400"/>
          <a:ext cx="6477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9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821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Line 3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0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4</a:t>
            </a:r>
          </a:p>
        </p:txBody>
      </p:sp>
      <p:sp>
        <p:nvSpPr>
          <p:cNvPr id="17414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sz="3200" smtClean="0"/>
              <a:t>Conducted in after-school settings and 4-H clubs</a:t>
            </a:r>
          </a:p>
          <a:p>
            <a:pPr eaLnBrk="1" hangingPunct="1"/>
            <a:r>
              <a:rPr lang="en-US" sz="3200" smtClean="0"/>
              <a:t>Developed for middle school students</a:t>
            </a:r>
          </a:p>
          <a:p>
            <a:pPr eaLnBrk="1" hangingPunct="1"/>
            <a:r>
              <a:rPr lang="en-US" sz="3200" smtClean="0"/>
              <a:t>Involves week-long intensive summer camp</a:t>
            </a:r>
          </a:p>
          <a:p>
            <a:pPr lvl="1" eaLnBrk="1" hangingPunct="1"/>
            <a:r>
              <a:rPr lang="en-US" sz="2800" smtClean="0"/>
              <a:t>Youth build and program robots (LEGO NXT Mindstorms), work with hand-held GPS devices, and develop GIS maps</a:t>
            </a:r>
          </a:p>
          <a:p>
            <a:pPr eaLnBrk="1" hangingPunct="1"/>
            <a:endParaRPr lang="en-US" sz="2400" smtClean="0"/>
          </a:p>
        </p:txBody>
      </p:sp>
      <p:pic>
        <p:nvPicPr>
          <p:cNvPr id="17415" name="Picture 2" descr="ITEST_Logo1_18_07"/>
          <p:cNvPicPr>
            <a:picLocks noChangeAspect="1" noChangeArrowheads="1"/>
          </p:cNvPicPr>
          <p:nvPr/>
        </p:nvPicPr>
        <p:blipFill>
          <a:blip r:embed="rId2"/>
          <a:srcRect t="23077" b="19231"/>
          <a:stretch>
            <a:fillRect/>
          </a:stretch>
        </p:blipFill>
        <p:spPr bwMode="auto">
          <a:xfrm>
            <a:off x="1143000" y="609600"/>
            <a:ext cx="658336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Results by Gender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219200" y="1295400"/>
          <a:ext cx="66294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5843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46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Line 5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9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and Discussion</a:t>
            </a:r>
          </a:p>
        </p:txBody>
      </p:sp>
      <p:sp>
        <p:nvSpPr>
          <p:cNvPr id="3687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Attitudinal improvements in several key areas have been documented.</a:t>
            </a:r>
          </a:p>
          <a:p>
            <a:pPr eaLnBrk="1" hangingPunct="1"/>
            <a:r>
              <a:rPr lang="en-US" smtClean="0"/>
              <a:t>Comparisons with a control group also show significantly higher attitude scores for robotics group.</a:t>
            </a:r>
          </a:p>
          <a:p>
            <a:pPr eaLnBrk="1" hangingPunct="1"/>
            <a:r>
              <a:rPr lang="en-US" smtClean="0"/>
              <a:t>New research has shown that even short-term robotics interventions can influence youth attitudes.</a:t>
            </a:r>
          </a:p>
          <a:p>
            <a:pPr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and Discussion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Alignment of attitude instrument with nature of instructional program is critical.</a:t>
            </a:r>
          </a:p>
          <a:p>
            <a:pPr lvl="1" eaLnBrk="1" hangingPunct="1"/>
            <a:r>
              <a:rPr lang="en-US" smtClean="0"/>
              <a:t>Instead of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science is good for everybody,</a:t>
            </a:r>
            <a:r>
              <a:rPr lang="en-US" smtClean="0">
                <a:cs typeface="Times New Roman" pitchFamily="18" charset="0"/>
              </a:rPr>
              <a:t> use</a:t>
            </a:r>
            <a:r>
              <a:rPr lang="en-US" smtClean="0"/>
              <a:t>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it is important for me to learn how to collect and interpret data.</a:t>
            </a:r>
          </a:p>
          <a:p>
            <a:pPr lvl="1" eaLnBrk="1" hangingPunct="1"/>
            <a:r>
              <a:rPr lang="en-US" smtClean="0"/>
              <a:t>Self-efficacy items focus on program-related  tasks.  </a:t>
            </a:r>
          </a:p>
          <a:p>
            <a:pPr eaLnBrk="1" hangingPunct="1"/>
            <a:endParaRPr lang="en-US" smtClean="0"/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2" name="Line 3"/>
          <p:cNvSpPr>
            <a:spLocks noChangeShapeType="1"/>
          </p:cNvSpPr>
          <p:nvPr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4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Line 5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1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Summary and Discussion</a:t>
            </a:r>
          </a:p>
        </p:txBody>
      </p:sp>
      <p:sp>
        <p:nvSpPr>
          <p:cNvPr id="3891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Our instrument may provide a template for other researchers interested in measuring STEM attitudes</a:t>
            </a:r>
          </a:p>
          <a:p>
            <a:pPr lvl="1" eaLnBrk="1" hangingPunct="1"/>
            <a:endParaRPr lang="en-US" smtClean="0"/>
          </a:p>
        </p:txBody>
      </p:sp>
      <p:pic>
        <p:nvPicPr>
          <p:cNvPr id="8" name="Picture 7" descr="NX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124200"/>
            <a:ext cx="1997075" cy="277653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4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Research </a:t>
            </a:r>
          </a:p>
        </p:txBody>
      </p:sp>
      <p:sp>
        <p:nvSpPr>
          <p:cNvPr id="1843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Purpose:  To investigate the impact of the program in promoting STEM learning and impacting STEM attitudes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9" name="Picture 8" descr="King_girls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6800" y="3505200"/>
            <a:ext cx="34290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58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STEM Learning</a:t>
            </a:r>
          </a:p>
        </p:txBody>
      </p:sp>
      <p:sp>
        <p:nvSpPr>
          <p:cNvPr id="1946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Four studies showed significant increases in student learning of:</a:t>
            </a:r>
          </a:p>
          <a:p>
            <a:pPr lvl="1" eaLnBrk="1" hangingPunct="1"/>
            <a:r>
              <a:rPr lang="en-US" smtClean="0"/>
              <a:t>Computer programming</a:t>
            </a:r>
          </a:p>
          <a:p>
            <a:pPr lvl="1" eaLnBrk="1" hangingPunct="1"/>
            <a:r>
              <a:rPr lang="en-US" smtClean="0"/>
              <a:t>Mathematics</a:t>
            </a:r>
          </a:p>
          <a:p>
            <a:pPr lvl="1" eaLnBrk="1" hangingPunct="1"/>
            <a:r>
              <a:rPr lang="en-US" smtClean="0"/>
              <a:t>Geospatial concepts</a:t>
            </a:r>
          </a:p>
          <a:p>
            <a:pPr lvl="1" eaLnBrk="1" hangingPunct="1"/>
            <a:r>
              <a:rPr lang="en-US" smtClean="0"/>
              <a:t>Engineering/robotics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4" name="Picture 4" descr="2boys-bot-G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895600"/>
            <a:ext cx="3124200" cy="2684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2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STEM Attitudes</a:t>
            </a:r>
          </a:p>
        </p:txBody>
      </p:sp>
      <p:sp>
        <p:nvSpPr>
          <p:cNvPr id="2048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Studies of STEM attitudes showed no increases:</a:t>
            </a:r>
          </a:p>
          <a:p>
            <a:pPr lvl="1" eaLnBrk="1" hangingPunct="1"/>
            <a:r>
              <a:rPr lang="en-US" smtClean="0"/>
              <a:t>Use of existing instruments </a:t>
            </a:r>
          </a:p>
          <a:p>
            <a:pPr lvl="1" eaLnBrk="1" hangingPunct="1">
              <a:buFontTx/>
              <a:buNone/>
            </a:pPr>
            <a:r>
              <a:rPr lang="en-US" smtClean="0"/>
              <a:t>    revealed alignment </a:t>
            </a:r>
          </a:p>
          <a:p>
            <a:pPr lvl="1" eaLnBrk="1" hangingPunct="1">
              <a:buFontTx/>
              <a:buNone/>
            </a:pPr>
            <a:r>
              <a:rPr lang="en-US" smtClean="0"/>
              <a:t>    problems</a:t>
            </a:r>
          </a:p>
          <a:p>
            <a:pPr lvl="1" eaLnBrk="1" hangingPunct="1"/>
            <a:r>
              <a:rPr lang="en-US" smtClean="0"/>
              <a:t>High pre-test scores</a:t>
            </a:r>
          </a:p>
          <a:p>
            <a:pPr eaLnBrk="1" hangingPunct="1"/>
            <a:r>
              <a:rPr lang="en-US" smtClean="0"/>
              <a:t>Led to development of </a:t>
            </a:r>
          </a:p>
          <a:p>
            <a:pPr eaLnBrk="1" hangingPunct="1">
              <a:buFontTx/>
              <a:buNone/>
            </a:pPr>
            <a:r>
              <a:rPr lang="en-US" smtClean="0"/>
              <a:t>    new instrument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pic>
        <p:nvPicPr>
          <p:cNvPr id="20487" name="Picture 9" descr="DVC0118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35052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91600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Underlying Constructs: Motivation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Task Value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smtClean="0"/>
              <a:t>  </a:t>
            </a:r>
            <a:r>
              <a:rPr lang="en-US" sz="2400" smtClean="0"/>
              <a:t>Math - </a:t>
            </a:r>
            <a:r>
              <a:rPr lang="en-US" sz="2400" i="1" smtClean="0">
                <a:latin typeface="Times New Roman" pitchFamily="18" charset="0"/>
              </a:rPr>
              <a:t>It is important for me to learn </a:t>
            </a:r>
          </a:p>
          <a:p>
            <a:pPr lvl="1" eaLnBrk="1" hangingPunct="1">
              <a:buFontTx/>
              <a:buNone/>
            </a:pPr>
            <a:r>
              <a:rPr lang="en-US" sz="2400" i="1" smtClean="0">
                <a:latin typeface="Times New Roman" pitchFamily="18" charset="0"/>
              </a:rPr>
              <a:t>     how to use mathematical formulas to </a:t>
            </a:r>
          </a:p>
          <a:p>
            <a:pPr lvl="1" eaLnBrk="1" hangingPunct="1">
              <a:buFontTx/>
              <a:buNone/>
            </a:pPr>
            <a:r>
              <a:rPr lang="en-US" sz="2400" i="1" smtClean="0">
                <a:latin typeface="Times New Roman" pitchFamily="18" charset="0"/>
              </a:rPr>
              <a:t>     help solve practical problems.</a:t>
            </a:r>
            <a:endParaRPr lang="en-US" sz="2400" smtClean="0"/>
          </a:p>
          <a:p>
            <a:pPr lvl="1" eaLnBrk="1" hangingPunct="1">
              <a:buFont typeface="Arial" charset="0"/>
              <a:buChar char="•"/>
            </a:pPr>
            <a:r>
              <a:rPr lang="en-US" sz="2400" smtClean="0"/>
              <a:t>Science - </a:t>
            </a:r>
            <a:r>
              <a:rPr lang="en-US" sz="2400" i="1" smtClean="0">
                <a:latin typeface="Times New Roman" pitchFamily="18" charset="0"/>
              </a:rPr>
              <a:t>I like using the scientific </a:t>
            </a:r>
          </a:p>
          <a:p>
            <a:pPr lvl="1" eaLnBrk="1" hangingPunct="1">
              <a:buFontTx/>
              <a:buNone/>
            </a:pPr>
            <a:r>
              <a:rPr lang="en-US" sz="2400" i="1" smtClean="0">
                <a:latin typeface="Times New Roman" pitchFamily="18" charset="0"/>
              </a:rPr>
              <a:t>    method to solve problems.</a:t>
            </a:r>
            <a:endParaRPr lang="en-US" sz="2400" smtClean="0"/>
          </a:p>
          <a:p>
            <a:pPr lvl="1" eaLnBrk="1" hangingPunct="1">
              <a:buFont typeface="Arial" charset="0"/>
              <a:buChar char="•"/>
            </a:pPr>
            <a:r>
              <a:rPr lang="en-US" sz="2400" smtClean="0"/>
              <a:t>GPS/GIS - </a:t>
            </a: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I like learning new</a:t>
            </a:r>
          </a:p>
          <a:p>
            <a:pPr lvl="1" eaLnBrk="1" hangingPunct="1">
              <a:buFontTx/>
              <a:buNone/>
            </a:pPr>
            <a:r>
              <a:rPr lang="en-US" sz="2400" i="1" smtClean="0">
                <a:latin typeface="Times New Roman" pitchFamily="18" charset="0"/>
                <a:cs typeface="Times New Roman" pitchFamily="18" charset="0"/>
              </a:rPr>
              <a:t>    technologies like GPS.  </a:t>
            </a:r>
            <a:endParaRPr lang="en-US" sz="2400" smtClean="0"/>
          </a:p>
          <a:p>
            <a:pPr lvl="1" eaLnBrk="1" hangingPunct="1">
              <a:buFont typeface="Arial" charset="0"/>
              <a:buChar char="•"/>
            </a:pPr>
            <a:r>
              <a:rPr lang="en-US" sz="2400" smtClean="0"/>
              <a:t>Robotics - </a:t>
            </a:r>
            <a:r>
              <a:rPr lang="en-US" sz="2400" i="1" smtClean="0">
                <a:latin typeface="Times New Roman" pitchFamily="18" charset="0"/>
              </a:rPr>
              <a:t>It is important for me to learn </a:t>
            </a:r>
          </a:p>
          <a:p>
            <a:pPr lvl="1" eaLnBrk="1" hangingPunct="1">
              <a:buFontTx/>
              <a:buNone/>
            </a:pPr>
            <a:r>
              <a:rPr lang="en-US" sz="2400" i="1" smtClean="0">
                <a:latin typeface="Times New Roman" pitchFamily="18" charset="0"/>
              </a:rPr>
              <a:t>     about robotics</a:t>
            </a:r>
            <a:r>
              <a:rPr lang="en-US" sz="2400" smtClean="0"/>
              <a:t>.</a:t>
            </a:r>
          </a:p>
          <a:p>
            <a:pPr lvl="1" eaLnBrk="1" hangingPunct="1">
              <a:buFont typeface="Arial" charset="0"/>
              <a:buChar char="•"/>
            </a:pPr>
            <a:endParaRPr lang="en-US" smtClean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0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9" name="Picture 8" descr="math-2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209800"/>
            <a:ext cx="2309813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Underlying Constructs: Motivation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Self-efficacy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i="1" smtClean="0">
                <a:latin typeface="Times New Roman" pitchFamily="18" charset="0"/>
              </a:rPr>
              <a:t>I am certain I can build a LEGO </a:t>
            </a:r>
          </a:p>
          <a:p>
            <a:pPr lvl="1" eaLnBrk="1" hangingPunct="1">
              <a:buFontTx/>
              <a:buNone/>
            </a:pPr>
            <a:r>
              <a:rPr lang="en-US" sz="2400" i="1" smtClean="0">
                <a:latin typeface="Times New Roman" pitchFamily="18" charset="0"/>
              </a:rPr>
              <a:t>   robot by following design </a:t>
            </a:r>
          </a:p>
          <a:p>
            <a:pPr lvl="1" eaLnBrk="1" hangingPunct="1">
              <a:buFontTx/>
              <a:buNone/>
            </a:pPr>
            <a:r>
              <a:rPr lang="en-US" sz="2400" i="1" smtClean="0">
                <a:latin typeface="Times New Roman" pitchFamily="18" charset="0"/>
              </a:rPr>
              <a:t>   instructions. 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i="1" smtClean="0">
                <a:latin typeface="Times New Roman" pitchFamily="18" charset="0"/>
              </a:rPr>
              <a:t>I am confident that I can  </a:t>
            </a:r>
          </a:p>
          <a:p>
            <a:pPr lvl="1" eaLnBrk="1" hangingPunct="1">
              <a:buFontTx/>
              <a:buNone/>
            </a:pPr>
            <a:r>
              <a:rPr lang="en-US" sz="2400" i="1" smtClean="0">
                <a:latin typeface="Times New Roman" pitchFamily="18" charset="0"/>
              </a:rPr>
              <a:t>    make a digital map</a:t>
            </a:r>
            <a:r>
              <a:rPr lang="en-US" sz="2400" smtClean="0"/>
              <a:t>.</a:t>
            </a:r>
          </a:p>
          <a:p>
            <a:pPr lvl="1" eaLnBrk="1" hangingPunct="1">
              <a:buFont typeface="Arial" charset="0"/>
              <a:buChar char="•"/>
            </a:pPr>
            <a:endParaRPr lang="en-US" sz="2000" smtClean="0"/>
          </a:p>
          <a:p>
            <a:pPr lvl="1" eaLnBrk="1" hangingPunct="1"/>
            <a:endParaRPr lang="en-US" smtClean="0"/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3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10" descr="DVC01149"/>
          <p:cNvPicPr>
            <a:picLocks noChangeAspect="1" noChangeArrowheads="1"/>
          </p:cNvPicPr>
          <p:nvPr/>
        </p:nvPicPr>
        <p:blipFill>
          <a:blip r:embed="rId2"/>
          <a:srcRect t="9708" r="12646"/>
          <a:stretch>
            <a:fillRect/>
          </a:stretch>
        </p:blipFill>
        <p:spPr bwMode="auto">
          <a:xfrm>
            <a:off x="5334000" y="2438400"/>
            <a:ext cx="3505200" cy="2716213"/>
          </a:xfrm>
          <a:prstGeom prst="rect">
            <a:avLst/>
          </a:prstGeom>
          <a:noFill/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 </a:t>
            </a:r>
            <a:br>
              <a:rPr lang="en-US" smtClean="0"/>
            </a:br>
            <a:r>
              <a:rPr lang="en-US" smtClean="0"/>
              <a:t>Underlying Constructs: Learning Strategies 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Teamwork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mtClean="0"/>
              <a:t> </a:t>
            </a:r>
            <a:r>
              <a:rPr lang="en-US" sz="2400" i="1" smtClean="0">
                <a:latin typeface="Times New Roman" pitchFamily="18" charset="0"/>
              </a:rPr>
              <a:t>I like to work with others </a:t>
            </a:r>
          </a:p>
          <a:p>
            <a:pPr lvl="1" eaLnBrk="1" hangingPunct="1">
              <a:buFontTx/>
              <a:buNone/>
            </a:pPr>
            <a:r>
              <a:rPr lang="en-US" sz="2400" i="1" smtClean="0">
                <a:latin typeface="Times New Roman" pitchFamily="18" charset="0"/>
              </a:rPr>
              <a:t>     to complete projects</a:t>
            </a:r>
            <a:r>
              <a:rPr lang="en-US" sz="2400" smtClean="0"/>
              <a:t>.</a:t>
            </a:r>
          </a:p>
          <a:p>
            <a:pPr eaLnBrk="1" hangingPunct="1">
              <a:buFontTx/>
              <a:buNone/>
            </a:pPr>
            <a:r>
              <a:rPr lang="en-US" smtClean="0"/>
              <a:t>Problem solving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i="1" smtClean="0">
                <a:latin typeface="Times New Roman" pitchFamily="18" charset="0"/>
              </a:rPr>
              <a:t>I make a plan before I </a:t>
            </a:r>
          </a:p>
          <a:p>
            <a:pPr lvl="1" eaLnBrk="1" hangingPunct="1">
              <a:buFontTx/>
              <a:buNone/>
            </a:pPr>
            <a:r>
              <a:rPr lang="en-US" sz="2400" i="1" smtClean="0">
                <a:latin typeface="Times New Roman" pitchFamily="18" charset="0"/>
              </a:rPr>
              <a:t>    start to solve a problem</a:t>
            </a:r>
            <a:r>
              <a:rPr lang="en-US" sz="2400" smtClean="0"/>
              <a:t>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9" descr="many-bot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38400"/>
            <a:ext cx="4114800" cy="2606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Confirmatory Factor Analysis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Sample </a:t>
            </a:r>
          </a:p>
          <a:p>
            <a:pPr lvl="1" eaLnBrk="1" hangingPunct="1"/>
            <a:r>
              <a:rPr lang="en-US" smtClean="0"/>
              <a:t>514 Nebraska students aged 11 – 15 years</a:t>
            </a:r>
          </a:p>
          <a:p>
            <a:pPr lvl="1" eaLnBrk="1" hangingPunct="1"/>
            <a:r>
              <a:rPr lang="en-US" smtClean="0"/>
              <a:t>Equal percentage of male and female</a:t>
            </a:r>
          </a:p>
          <a:p>
            <a:pPr lvl="1" eaLnBrk="1" hangingPunct="1"/>
            <a:r>
              <a:rPr lang="en-US" smtClean="0"/>
              <a:t>Primarily Caucasian (95%)</a:t>
            </a:r>
          </a:p>
          <a:p>
            <a:pPr lvl="1" eaLnBrk="1" hangingPunct="1"/>
            <a:r>
              <a:rPr lang="en-US" smtClean="0"/>
              <a:t>Drawn primarily from rural schools</a:t>
            </a:r>
          </a:p>
        </p:txBody>
      </p:sp>
      <p:sp>
        <p:nvSpPr>
          <p:cNvPr id="24579" name="Line 3"/>
          <p:cNvSpPr>
            <a:spLocks noChangeShapeType="1"/>
          </p:cNvSpPr>
          <p:nvPr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Rectangle 2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Rectangle 2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Line 3"/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664</TotalTime>
  <Words>708</Words>
  <Application>Microsoft Office PowerPoint</Application>
  <PresentationFormat>On-screen Show (4:3)</PresentationFormat>
  <Paragraphs>207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Verdana</vt:lpstr>
      <vt:lpstr>Times New Roman</vt:lpstr>
      <vt:lpstr>ＭＳ Ｐゴシック</vt:lpstr>
      <vt:lpstr>Default Design</vt:lpstr>
      <vt:lpstr>Slide 1</vt:lpstr>
      <vt:lpstr>4</vt:lpstr>
      <vt:lpstr>Research </vt:lpstr>
      <vt:lpstr>STEM Learning</vt:lpstr>
      <vt:lpstr>STEM Attitudes</vt:lpstr>
      <vt:lpstr>  Underlying Constructs: Motivation</vt:lpstr>
      <vt:lpstr>  Underlying Constructs: Motivation</vt:lpstr>
      <vt:lpstr>  Underlying Constructs: Learning Strategies </vt:lpstr>
      <vt:lpstr>Confirmatory Factor Analysis</vt:lpstr>
      <vt:lpstr>Confirmatory Factor Analysis</vt:lpstr>
      <vt:lpstr>CFA Results</vt:lpstr>
      <vt:lpstr>Revisions to Instrument</vt:lpstr>
      <vt:lpstr>Results from Use of  New Instrument</vt:lpstr>
      <vt:lpstr>Results:  Motivation</vt:lpstr>
      <vt:lpstr>Results: Motivation</vt:lpstr>
      <vt:lpstr>Results:  Learning Strategies</vt:lpstr>
      <vt:lpstr>Results: Learning Strategies</vt:lpstr>
      <vt:lpstr>Results by Gender </vt:lpstr>
      <vt:lpstr>Results by Gender </vt:lpstr>
      <vt:lpstr>Results by Gender</vt:lpstr>
      <vt:lpstr>Summary and Discussion</vt:lpstr>
      <vt:lpstr>Summary and Discussion</vt:lpstr>
      <vt:lpstr>Summary and Discussion</vt:lpstr>
    </vt:vector>
  </TitlesOfParts>
  <Company>University of Nebraska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gnugent1</dc:creator>
  <cp:lastModifiedBy>Holly Sexton</cp:lastModifiedBy>
  <cp:revision>69</cp:revision>
  <dcterms:created xsi:type="dcterms:W3CDTF">2008-06-20T17:18:48Z</dcterms:created>
  <dcterms:modified xsi:type="dcterms:W3CDTF">2009-07-07T18:03:22Z</dcterms:modified>
</cp:coreProperties>
</file>